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Berkshire Swash"/>
      <p:regular r:id="rId22"/>
    </p:embeddedFont>
    <p:embeddedFont>
      <p:font typeface="Delius"/>
      <p:regular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BerkshireSwash-regular.fntdata"/><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Delius-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cc1f604db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cc1f604db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cc1f604db0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2cc1f604db0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cc1f604db0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cc1f604db0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cc1f604db0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2cc1f604db0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2cc1f604db0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2cc1f604db0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4a4645261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4a4645261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cc1f604db0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cc1f604db0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4921552daf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4921552daf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2cc1f604db0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2cc1f604db0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cc1f604db0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cc1f604db0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cc1f604db0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cc1f604db0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cc1f604db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cc1f604db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cc1f604db0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cc1f604db0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cc1f604db0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2cc1f604db0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cc1f604db0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2cc1f604db0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cc1f604db0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cc1f604db0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 Id="rId3" Type="http://schemas.openxmlformats.org/officeDocument/2006/relationships/hyperlink" Target="http://www.youtube.com/watch?v=I1gMUbEAUFw" TargetMode="External"/><Relationship Id="rId4" Type="http://schemas.openxmlformats.org/officeDocument/2006/relationships/image" Target="../media/image1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www.youtube.com/watch?v=_vkLn1Qve60" TargetMode="External"/><Relationship Id="rId4" Type="http://schemas.openxmlformats.org/officeDocument/2006/relationships/image" Target="../media/image1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 Id="rId3" Type="http://schemas.openxmlformats.org/officeDocument/2006/relationships/hyperlink" Target="http://www.youtube.com/watch?v=rVBHH5DwYFA" TargetMode="Externa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hyperlink" Target="http://www.youtube.com/watch?v=g8NVwN0_mks" TargetMode="External"/><Relationship Id="rId4"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hyperlink" Target="http://www.youtube.com/watch?v=fTzXFPh6CPI" TargetMode="Externa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wJ12FG574vk" TargetMode="External"/><Relationship Id="rId4" Type="http://schemas.openxmlformats.org/officeDocument/2006/relationships/image" Target="../media/image1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www.youtube.com/watch?v=2bZNgIAS64U" TargetMode="Externa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 Id="rId3" Type="http://schemas.openxmlformats.org/officeDocument/2006/relationships/hyperlink" Target="http://www.youtube.com/watch?v=0Z8zjHwnMFM"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860375" y="59125"/>
            <a:ext cx="7119100" cy="502524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7BA0"/>
        </a:solidFill>
      </p:bgPr>
    </p:bg>
    <p:spTree>
      <p:nvGrpSpPr>
        <p:cNvPr id="112" name="Shape 112"/>
        <p:cNvGrpSpPr/>
        <p:nvPr/>
      </p:nvGrpSpPr>
      <p:grpSpPr>
        <a:xfrm>
          <a:off x="0" y="0"/>
          <a:ext cx="0" cy="0"/>
          <a:chOff x="0" y="0"/>
          <a:chExt cx="0" cy="0"/>
        </a:xfrm>
      </p:grpSpPr>
      <p:sp>
        <p:nvSpPr>
          <p:cNvPr id="113" name="Google Shape;113;p22"/>
          <p:cNvSpPr txBox="1"/>
          <p:nvPr>
            <p:ph type="title"/>
          </p:nvPr>
        </p:nvSpPr>
        <p:spPr>
          <a:xfrm>
            <a:off x="225000" y="290850"/>
            <a:ext cx="8520600" cy="572700"/>
          </a:xfrm>
          <a:prstGeom prst="rect">
            <a:avLst/>
          </a:prstGeom>
          <a:noFill/>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5000">
                <a:solidFill>
                  <a:schemeClr val="lt1"/>
                </a:solidFill>
                <a:latin typeface="Berkshire Swash"/>
                <a:ea typeface="Berkshire Swash"/>
                <a:cs typeface="Berkshire Swash"/>
                <a:sym typeface="Berkshire Swash"/>
              </a:rPr>
              <a:t>Wellness Wednesday</a:t>
            </a:r>
            <a:endParaRPr b="1" sz="5000">
              <a:solidFill>
                <a:schemeClr val="lt1"/>
              </a:solidFill>
              <a:latin typeface="Berkshire Swash"/>
              <a:ea typeface="Berkshire Swash"/>
              <a:cs typeface="Berkshire Swash"/>
              <a:sym typeface="Berkshire Swash"/>
            </a:endParaRPr>
          </a:p>
        </p:txBody>
      </p:sp>
      <p:sp>
        <p:nvSpPr>
          <p:cNvPr id="114" name="Google Shape;114;p22"/>
          <p:cNvSpPr txBox="1"/>
          <p:nvPr>
            <p:ph idx="1" type="body"/>
          </p:nvPr>
        </p:nvSpPr>
        <p:spPr>
          <a:xfrm>
            <a:off x="225000" y="1233138"/>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rPr i="1" lang="en" sz="5731">
                <a:solidFill>
                  <a:schemeClr val="lt1"/>
                </a:solidFill>
                <a:latin typeface="Berkshire Swash"/>
                <a:ea typeface="Berkshire Swash"/>
                <a:cs typeface="Berkshire Swash"/>
                <a:sym typeface="Berkshire Swash"/>
              </a:rPr>
              <a:t>“Be kind to your mind!”</a:t>
            </a:r>
            <a:endParaRPr sz="5731">
              <a:solidFill>
                <a:schemeClr val="lt1"/>
              </a:solidFill>
              <a:latin typeface="Berkshire Swash"/>
              <a:ea typeface="Berkshire Swash"/>
              <a:cs typeface="Berkshire Swash"/>
              <a:sym typeface="Berkshire Swash"/>
            </a:endParaRPr>
          </a:p>
          <a:p>
            <a:pPr indent="0" lvl="0" marL="0" rtl="0" algn="ctr">
              <a:spcBef>
                <a:spcPts val="1200"/>
              </a:spcBef>
              <a:spcAft>
                <a:spcPts val="1200"/>
              </a:spcAft>
              <a:buNone/>
            </a:pPr>
            <a:r>
              <a:t/>
            </a:r>
            <a:endParaRPr sz="5000">
              <a:solidFill>
                <a:schemeClr val="lt1"/>
              </a:solidFill>
              <a:latin typeface="Berkshire Swash"/>
              <a:ea typeface="Berkshire Swash"/>
              <a:cs typeface="Berkshire Swash"/>
              <a:sym typeface="Berkshire Swash"/>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8" name="Shape 118"/>
        <p:cNvGrpSpPr/>
        <p:nvPr/>
      </p:nvGrpSpPr>
      <p:grpSpPr>
        <a:xfrm>
          <a:off x="0" y="0"/>
          <a:ext cx="0" cy="0"/>
          <a:chOff x="0" y="0"/>
          <a:chExt cx="0" cy="0"/>
        </a:xfrm>
      </p:grpSpPr>
      <p:sp>
        <p:nvSpPr>
          <p:cNvPr id="119" name="Google Shape;119;p23"/>
          <p:cNvSpPr txBox="1"/>
          <p:nvPr/>
        </p:nvSpPr>
        <p:spPr>
          <a:xfrm>
            <a:off x="649350" y="109300"/>
            <a:ext cx="7845300" cy="75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300">
                <a:solidFill>
                  <a:schemeClr val="dk2"/>
                </a:solidFill>
                <a:latin typeface="Berkshire Swash"/>
                <a:ea typeface="Berkshire Swash"/>
                <a:cs typeface="Berkshire Swash"/>
                <a:sym typeface="Berkshire Swash"/>
              </a:rPr>
              <a:t>Wake and Shake</a:t>
            </a:r>
            <a:endParaRPr sz="3300">
              <a:solidFill>
                <a:schemeClr val="dk2"/>
              </a:solidFill>
              <a:latin typeface="Berkshire Swash"/>
              <a:ea typeface="Berkshire Swash"/>
              <a:cs typeface="Berkshire Swash"/>
              <a:sym typeface="Berkshire Swash"/>
            </a:endParaRPr>
          </a:p>
        </p:txBody>
      </p:sp>
      <p:pic>
        <p:nvPicPr>
          <p:cNvPr descr="Join the exclusive DJ Raphi Team! Click now.&#10;https://www.youtube.com/channel/UCK1vX4jd9Oom-LmpcRXuzMA/join&#10;&#10;⭐ Cha Cha Slide⭐&#10;&#10;DJ Raphi's Website: &#10;https://www.djraphi.com&#10;&#10;Join me on https://patreon.com/djraphi for exclusive behind-the-scenes and more.&#10;&#10;Order your own personalized message from DJ Raphi here: &#10;https://saymazeltov.com/djraphi&#10;&#10;My favorite educational product on Amazon for 2022: &#10;https://www.amazon.com/dp/B08HD86GJF&#10;&#10;My favorite digital product on Amazon for 2022: &#10;https://cutt.ly/VHWyRJz&#10;&#10;You can also sponsor and support me at: https://paypal.me/supportdjraphi/&#10;&#10;The Cha Cha Slide Dance&#10;⬇️ How To Dance - Full song list ⬇️&#10;⭐ GANGNAM STYLE ⭐: https://youtu.be/jjPlqrGv-lA&#10;⭐ How To Dance - Silentó - Watch Me⭐: https://youtu.be/4xU1f7HpdVk&#10;⭐ How To Dance - CUPID SHUFFLE⭐: https://youtu.be/FgZobANrbfU&#10;⭐ How To Dance - YMCA⭐: https://youtu.be/xU5ikYwR3QQ​&#10;⭐ The Latinos Dance⭐: https://youtu.be/ezTWZxnpBP4​​&#10;⭐Party Rock Anthem - LMFAO ⭐: https://youtu.be/yXO6UPOhwC0​​​&#10;⭐Cotton Eye Joe ⭐: https://youtu.be/GlJYTWxSVM4​​​&#10;⭐The Git Up Dance ⭐: https://youtu.be/9633daDM-UY​​​&#10;⭐The Bubble It Dance ⭐:  https://youtu.be/PGSJM-ZrZwg​​​&#10;⭐ Five-Minute Dance Warm-Up ⭐: https://youtu.be/EYDDtTJ6TtQ​​​&#10;⭐ Jerusalema Dance Challenge⭐: https://youtu.be/zrKyX669few​​​&#10;⭐ Can't Stop The Feeling  ⭐: https://youtu.be/rpOMTJO0pQs​​​&#10;⭐ The Macarena ⭐ : https://youtu.be/6LIkX0U6f5k​​​&#10;⭐ Follow The Leader⭐: https://youtu.be/riicsTE2TzQ​​​&#10;⭐Bruno Mars - Uptown Funk Dance ⭐ : https://youtu.be/U9Zj1BaH01c​​​&#10;⭐ Cha Cha Slide Dance⭐: https://youtu.be/I1gMUbEAUFw​​​&#10;&#10;&#10;✅  Facebook: https://www.facbook.com/djraphi4U/&#10;✅  Instagram: http://instagram.com/djraphi&#10;✅  Tik Tok: https://www.tiktok.com/@djraphi1&#10;~~~~~~~~~~~~~~~~~~~~~~~~~~~~~~~~~~~~~~~~~~&#10;&#10;Other Youtube channels I recommend checking out: &#10;https://www.youtube.com/c/LordHec @LordHec_ &#10;https://www.youtube.com/c/LearnHowToDance @LearnHowToDance &#10;https://www.youtube.com/c/GetDance @GetDance &#10;&#10;No Copyright infringement intended. Music is not owned by me. No Commercial use intended. &#10;&#10;Credits: &#10;Videography: Antony Hatchual | @antony.hatchual &#10;Visual effects: Kobi Barak | kobi6777@gmail.com&#10;Music: DJ Casper - The Cha Cha Slide &#10;Thumbnail: Yoni Weingarden | @yoni240&#10;&#10;The Official YouTube Channel of Artist/Dancer/Choreographer DJ Raphi. &#10;&#10;Like | Share | Comment | Subscribe.&#10;Feedback is always appreciated.&#10;&#10;&#10;&#10;&#10;#chachaslide #djraphi #workout&#10;&#10;kids dance, kids dance video, kids dance performance, kids dancing&#10;girls dance video, wedding dance, wedding dance choreography, dance videos, dance tutorial, easy dance steps, dance choreography, cha cha slide dance, cha, cha cha slide, &#10;&#10;Lyrics&#10;This is somethin' new&#10;The Casper Slide part 2&#10;Featuring the Platnum Band&#10;And this time we're gonna get funky (funky)&#10;Funky (funky)&#10;Everybody clap your hands&#10;Clap, clap clap, clap your hands&#10;Clap, clap clap, clap your hands&#10;Alright we gonna do the basic steps&#10;To the left&#10;Take it back now y'all&#10;One hop this time&#10;Right foot let's stomp&#10;Left foot let's stomp&#10;Cha cha real smooth&#10;Turn it out&#10;To the left&#10;Take it back now y'all&#10;One hop this time&#10;Right foot let's stomp&#10;Left foot let's stomp&#10;Cha cha now y'all&#10;Now it's time to get funky&#10;To the right, now&#10;To the left&#10;Take it back now y'all&#10;One hop this time, one hop this time&#10;Right foot two stomps&#10;Left foot two stomps&#10;Slide to the left&#10;Slide to the right&#10;Criss cross, criss cross&#10;Cha cha real smooth&#10;Let's go to work&#10;To the left&#10;Take it back now y'all&#10;Two hops this time, two hops this time&#10;Right foot two stomps&#10;Left foot two stomps&#10;Hands on your knees, hands on your knees&#10;Get funky with it&#10;Ahh yeah, come on!&#10;Cha cha now y'all&#10;Turn it out&#10;To the left&#10;Take it back now y'all&#10;Five hops this time (pop it out now)&#10;Right foot let's stomp&#10;Left foot let's stomp&#10;Right foot again&#10;Left foot again&#10;Right foot let's stomp&#10;Left foot let's stomp&#10;Freeze!&#10;Everybody clap your hands&#10;Come on y'all&#10;Check it out y'all&#10;How low can you go?&#10;Can you go down low?&#10;All the way to the floor&#10;How low can you go?&#10;Can you bring it to the top?&#10;Like you never never stop?&#10;Can you bring it to the top, one hop&#10;Right foot now&#10;Left foot now y'all&#10;Cha cha real smooth&#10;Turn it out&#10;To the left&#10;Take it back now y'all&#10;One hop this time&#10;One hop this time&#10;Reverse, reverse&#10;Slide to the left&#10;Slide to the right&#10;Reverse, reverse&#10;Cha cha now y'all, cha cha again&#10;Cha cha now y'all, cha cha again&#10;Turn it out&#10;To the left&#10;Take it back now y'all&#10;Two hops two hops&#10;Two hops two hops&#10;Right foot let's stomp&#10;Left foot let's stomp&#10;Charlie brown&#10;Pop it out now&#10;Slide to the right&#10;Slide to the left&#10;Take it back now y'all&#10;Cha cha now y'all&#10;Oh yeah, mhmm&#10;Yeah (yeah) do that stuff (do it)&#10;Oh yeah (yeah)&#10;I'm outta here y'all, peace! (peace!)&#10;Source: Musixmatch&#10;Songwriters: Hudson Beaudy / Willie Perry Jr. Casper&#10;Cha Cha Slide lyrics © M.o.b. Music Publishing Co., Hayrome Music, Spirit Catalogue Holdings, S.a.r.l., M O B Music Publishing Company&#10;&#10;Cha Cha Slide &#10;Cha Cha Slide" id="120" name="Google Shape;120;p23" title="The Cha Cha Slide Dance">
            <a:hlinkClick r:id="rId3"/>
          </p:cNvPr>
          <p:cNvPicPr preferRelativeResize="0"/>
          <p:nvPr/>
        </p:nvPicPr>
        <p:blipFill>
          <a:blip r:embed="rId4">
            <a:alphaModFix/>
          </a:blip>
          <a:stretch>
            <a:fillRect/>
          </a:stretch>
        </p:blipFill>
        <p:spPr>
          <a:xfrm>
            <a:off x="900350" y="860500"/>
            <a:ext cx="7343289" cy="41306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1000"/>
                                        <p:tgtEl>
                                          <p:spTgt spid="1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24" name="Shape 124"/>
        <p:cNvGrpSpPr/>
        <p:nvPr/>
      </p:nvGrpSpPr>
      <p:grpSpPr>
        <a:xfrm>
          <a:off x="0" y="0"/>
          <a:ext cx="0" cy="0"/>
          <a:chOff x="0" y="0"/>
          <a:chExt cx="0" cy="0"/>
        </a:xfrm>
      </p:grpSpPr>
      <p:sp>
        <p:nvSpPr>
          <p:cNvPr id="125" name="Google Shape;125;p24"/>
          <p:cNvSpPr txBox="1"/>
          <p:nvPr>
            <p:ph type="title"/>
          </p:nvPr>
        </p:nvSpPr>
        <p:spPr>
          <a:xfrm>
            <a:off x="225000" y="290850"/>
            <a:ext cx="8520600" cy="572700"/>
          </a:xfrm>
          <a:prstGeom prst="rect">
            <a:avLst/>
          </a:prstGeom>
          <a:noFill/>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5000">
                <a:solidFill>
                  <a:schemeClr val="lt1"/>
                </a:solidFill>
                <a:latin typeface="Berkshire Swash"/>
                <a:ea typeface="Berkshire Swash"/>
                <a:cs typeface="Berkshire Swash"/>
                <a:sym typeface="Berkshire Swash"/>
              </a:rPr>
              <a:t>Try it Out Thur</a:t>
            </a:r>
            <a:r>
              <a:rPr b="1" lang="en" sz="5000">
                <a:solidFill>
                  <a:schemeClr val="lt1"/>
                </a:solidFill>
                <a:latin typeface="Berkshire Swash"/>
                <a:ea typeface="Berkshire Swash"/>
                <a:cs typeface="Berkshire Swash"/>
                <a:sym typeface="Berkshire Swash"/>
              </a:rPr>
              <a:t>sday</a:t>
            </a:r>
            <a:endParaRPr b="1" sz="5000">
              <a:solidFill>
                <a:schemeClr val="lt1"/>
              </a:solidFill>
              <a:latin typeface="Berkshire Swash"/>
              <a:ea typeface="Berkshire Swash"/>
              <a:cs typeface="Berkshire Swash"/>
              <a:sym typeface="Berkshire Swash"/>
            </a:endParaRPr>
          </a:p>
        </p:txBody>
      </p:sp>
      <p:sp>
        <p:nvSpPr>
          <p:cNvPr id="126" name="Google Shape;126;p24"/>
          <p:cNvSpPr txBox="1"/>
          <p:nvPr>
            <p:ph idx="1" type="body"/>
          </p:nvPr>
        </p:nvSpPr>
        <p:spPr>
          <a:xfrm>
            <a:off x="225000" y="944188"/>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1200"/>
              </a:spcAft>
              <a:buNone/>
            </a:pPr>
            <a:r>
              <a:rPr i="1" lang="en" sz="5731">
                <a:solidFill>
                  <a:schemeClr val="lt1"/>
                </a:solidFill>
                <a:latin typeface="Berkshire Swash"/>
                <a:ea typeface="Berkshire Swash"/>
                <a:cs typeface="Berkshire Swash"/>
                <a:sym typeface="Berkshire Swash"/>
              </a:rPr>
              <a:t>“ Believe you can and you’re halfway there!”</a:t>
            </a:r>
            <a:endParaRPr sz="5000">
              <a:solidFill>
                <a:schemeClr val="lt1"/>
              </a:solidFill>
              <a:latin typeface="Berkshire Swash"/>
              <a:ea typeface="Berkshire Swash"/>
              <a:cs typeface="Berkshire Swash"/>
              <a:sym typeface="Berkshire Swash"/>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pic>
        <p:nvPicPr>
          <p:cNvPr id="131" name="Google Shape;131;p25"/>
          <p:cNvPicPr preferRelativeResize="0"/>
          <p:nvPr/>
        </p:nvPicPr>
        <p:blipFill>
          <a:blip r:embed="rId3">
            <a:alphaModFix/>
          </a:blip>
          <a:stretch>
            <a:fillRect/>
          </a:stretch>
        </p:blipFill>
        <p:spPr>
          <a:xfrm>
            <a:off x="-193603" y="-801662"/>
            <a:ext cx="9531225" cy="6746825"/>
          </a:xfrm>
          <a:prstGeom prst="rect">
            <a:avLst/>
          </a:prstGeom>
          <a:noFill/>
          <a:ln>
            <a:noFill/>
          </a:ln>
        </p:spPr>
      </p:pic>
      <p:sp>
        <p:nvSpPr>
          <p:cNvPr id="132" name="Google Shape;132;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3720">
                <a:latin typeface="Berkshire Swash"/>
                <a:ea typeface="Berkshire Swash"/>
                <a:cs typeface="Berkshire Swash"/>
                <a:sym typeface="Berkshire Swash"/>
              </a:rPr>
              <a:t>Reach for the Stars!(senior classes) </a:t>
            </a:r>
            <a:endParaRPr b="1" sz="3720">
              <a:latin typeface="Berkshire Swash"/>
              <a:ea typeface="Berkshire Swash"/>
              <a:cs typeface="Berkshire Swash"/>
              <a:sym typeface="Berkshire Swash"/>
            </a:endParaRPr>
          </a:p>
        </p:txBody>
      </p:sp>
      <p:sp>
        <p:nvSpPr>
          <p:cNvPr id="133" name="Google Shape;133;p25"/>
          <p:cNvSpPr txBox="1"/>
          <p:nvPr/>
        </p:nvSpPr>
        <p:spPr>
          <a:xfrm>
            <a:off x="37500" y="1675925"/>
            <a:ext cx="90690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500" u="sng">
                <a:solidFill>
                  <a:schemeClr val="dk1"/>
                </a:solidFill>
                <a:latin typeface="Berkshire Swash"/>
                <a:ea typeface="Berkshire Swash"/>
                <a:cs typeface="Berkshire Swash"/>
                <a:sym typeface="Berkshire Swash"/>
              </a:rPr>
              <a:t>Challenge yourself!</a:t>
            </a:r>
            <a:endParaRPr sz="3500" u="sng">
              <a:solidFill>
                <a:schemeClr val="dk1"/>
              </a:solidFill>
              <a:latin typeface="Berkshire Swash"/>
              <a:ea typeface="Berkshire Swash"/>
              <a:cs typeface="Berkshire Swash"/>
              <a:sym typeface="Berkshire Swash"/>
            </a:endParaRPr>
          </a:p>
          <a:p>
            <a:pPr indent="0" lvl="0" marL="0" rtl="0" algn="ctr">
              <a:spcBef>
                <a:spcPts val="0"/>
              </a:spcBef>
              <a:spcAft>
                <a:spcPts val="0"/>
              </a:spcAft>
              <a:buNone/>
            </a:pPr>
            <a:r>
              <a:rPr lang="en" sz="3500">
                <a:solidFill>
                  <a:schemeClr val="dk1"/>
                </a:solidFill>
                <a:latin typeface="Berkshire Swash"/>
                <a:ea typeface="Berkshire Swash"/>
                <a:cs typeface="Berkshire Swash"/>
                <a:sym typeface="Berkshire Swash"/>
              </a:rPr>
              <a:t>Draw/write on a star something new you would like to try or something you would like to achieve before the end of the school year!</a:t>
            </a:r>
            <a:endParaRPr sz="3500">
              <a:solidFill>
                <a:schemeClr val="dk1"/>
              </a:solidFill>
              <a:latin typeface="Berkshire Swash"/>
              <a:ea typeface="Berkshire Swash"/>
              <a:cs typeface="Berkshire Swash"/>
              <a:sym typeface="Berkshire Swash"/>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pic>
        <p:nvPicPr>
          <p:cNvPr id="138" name="Google Shape;138;p26" title="Set and Achieve Goals">
            <a:hlinkClick r:id="rId3"/>
          </p:cNvPr>
          <p:cNvPicPr preferRelativeResize="0"/>
          <p:nvPr/>
        </p:nvPicPr>
        <p:blipFill>
          <a:blip r:embed="rId4">
            <a:alphaModFix/>
          </a:blip>
          <a:stretch>
            <a:fillRect/>
          </a:stretch>
        </p:blipFill>
        <p:spPr>
          <a:xfrm>
            <a:off x="1711450" y="1138425"/>
            <a:ext cx="5721100" cy="3218125"/>
          </a:xfrm>
          <a:prstGeom prst="rect">
            <a:avLst/>
          </a:prstGeom>
          <a:noFill/>
          <a:ln>
            <a:noFill/>
          </a:ln>
        </p:spPr>
      </p:pic>
      <p:sp>
        <p:nvSpPr>
          <p:cNvPr id="139" name="Google Shape;139;p26"/>
          <p:cNvSpPr txBox="1"/>
          <p:nvPr/>
        </p:nvSpPr>
        <p:spPr>
          <a:xfrm>
            <a:off x="649350" y="109300"/>
            <a:ext cx="7845300" cy="75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300">
                <a:solidFill>
                  <a:schemeClr val="dk2"/>
                </a:solidFill>
                <a:latin typeface="Berkshire Swash"/>
                <a:ea typeface="Berkshire Swash"/>
                <a:cs typeface="Berkshire Swash"/>
                <a:sym typeface="Berkshire Swash"/>
              </a:rPr>
              <a:t>Goal Setting</a:t>
            </a:r>
            <a:endParaRPr sz="3300">
              <a:solidFill>
                <a:schemeClr val="dk2"/>
              </a:solidFill>
              <a:latin typeface="Berkshire Swash"/>
              <a:ea typeface="Berkshire Swash"/>
              <a:cs typeface="Berkshire Swash"/>
              <a:sym typeface="Berkshire Swash"/>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1000"/>
                                        <p:tgtEl>
                                          <p:spTgt spid="1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43" name="Shape 143"/>
        <p:cNvGrpSpPr/>
        <p:nvPr/>
      </p:nvGrpSpPr>
      <p:grpSpPr>
        <a:xfrm>
          <a:off x="0" y="0"/>
          <a:ext cx="0" cy="0"/>
          <a:chOff x="0" y="0"/>
          <a:chExt cx="0" cy="0"/>
        </a:xfrm>
      </p:grpSpPr>
      <p:pic>
        <p:nvPicPr>
          <p:cNvPr id="144" name="Google Shape;144;p27"/>
          <p:cNvPicPr preferRelativeResize="0"/>
          <p:nvPr/>
        </p:nvPicPr>
        <p:blipFill>
          <a:blip r:embed="rId3">
            <a:alphaModFix/>
          </a:blip>
          <a:stretch>
            <a:fillRect/>
          </a:stretch>
        </p:blipFill>
        <p:spPr>
          <a:xfrm>
            <a:off x="32" y="32"/>
            <a:ext cx="9222000" cy="6136825"/>
          </a:xfrm>
          <a:prstGeom prst="rect">
            <a:avLst/>
          </a:prstGeom>
          <a:noFill/>
          <a:ln>
            <a:noFill/>
          </a:ln>
        </p:spPr>
      </p:pic>
      <p:sp>
        <p:nvSpPr>
          <p:cNvPr id="145" name="Google Shape;145;p27"/>
          <p:cNvSpPr txBox="1"/>
          <p:nvPr>
            <p:ph type="title"/>
          </p:nvPr>
        </p:nvSpPr>
        <p:spPr>
          <a:xfrm>
            <a:off x="224988" y="67625"/>
            <a:ext cx="8520600" cy="572700"/>
          </a:xfrm>
          <a:prstGeom prst="rect">
            <a:avLst/>
          </a:prstGeom>
          <a:noFill/>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5000">
                <a:solidFill>
                  <a:schemeClr val="lt1"/>
                </a:solidFill>
                <a:latin typeface="Berkshire Swash"/>
                <a:ea typeface="Berkshire Swash"/>
                <a:cs typeface="Berkshire Swash"/>
                <a:sym typeface="Berkshire Swash"/>
              </a:rPr>
              <a:t>Fun</a:t>
            </a:r>
            <a:r>
              <a:rPr b="1" lang="en" sz="5000">
                <a:solidFill>
                  <a:schemeClr val="lt1"/>
                </a:solidFill>
                <a:latin typeface="Berkshire Swash"/>
                <a:ea typeface="Berkshire Swash"/>
                <a:cs typeface="Berkshire Swash"/>
                <a:sym typeface="Berkshire Swash"/>
              </a:rPr>
              <a:t> Friday</a:t>
            </a:r>
            <a:endParaRPr b="1" sz="5000">
              <a:solidFill>
                <a:schemeClr val="lt1"/>
              </a:solidFill>
              <a:latin typeface="Berkshire Swash"/>
              <a:ea typeface="Berkshire Swash"/>
              <a:cs typeface="Berkshire Swash"/>
              <a:sym typeface="Berkshire Swash"/>
            </a:endParaRPr>
          </a:p>
        </p:txBody>
      </p:sp>
      <p:sp>
        <p:nvSpPr>
          <p:cNvPr id="146" name="Google Shape;146;p27"/>
          <p:cNvSpPr txBox="1"/>
          <p:nvPr>
            <p:ph idx="1" type="body"/>
          </p:nvPr>
        </p:nvSpPr>
        <p:spPr>
          <a:xfrm>
            <a:off x="225000" y="944188"/>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ctr">
              <a:spcBef>
                <a:spcPts val="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1200"/>
              </a:spcAft>
              <a:buNone/>
            </a:pPr>
            <a:r>
              <a:rPr i="1" lang="en" sz="5731">
                <a:solidFill>
                  <a:schemeClr val="lt1"/>
                </a:solidFill>
                <a:latin typeface="Berkshire Swash"/>
                <a:ea typeface="Berkshire Swash"/>
                <a:cs typeface="Berkshire Swash"/>
                <a:sym typeface="Berkshire Swash"/>
              </a:rPr>
              <a:t>“ Always believe that something wonderful is going to happen!”</a:t>
            </a:r>
            <a:endParaRPr sz="5000">
              <a:solidFill>
                <a:schemeClr val="lt1"/>
              </a:solidFill>
              <a:latin typeface="Berkshire Swash"/>
              <a:ea typeface="Berkshire Swash"/>
              <a:cs typeface="Berkshire Swash"/>
              <a:sym typeface="Berkshire Swash"/>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0" name="Shape 150"/>
        <p:cNvGrpSpPr/>
        <p:nvPr/>
      </p:nvGrpSpPr>
      <p:grpSpPr>
        <a:xfrm>
          <a:off x="0" y="0"/>
          <a:ext cx="0" cy="0"/>
          <a:chOff x="0" y="0"/>
          <a:chExt cx="0" cy="0"/>
        </a:xfrm>
      </p:grpSpPr>
      <p:sp>
        <p:nvSpPr>
          <p:cNvPr id="151" name="Google Shape;151;p28"/>
          <p:cNvSpPr txBox="1"/>
          <p:nvPr/>
        </p:nvSpPr>
        <p:spPr>
          <a:xfrm>
            <a:off x="649350" y="109300"/>
            <a:ext cx="7845300" cy="75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300">
                <a:solidFill>
                  <a:schemeClr val="dk2"/>
                </a:solidFill>
                <a:latin typeface="Berkshire Swash"/>
                <a:ea typeface="Berkshire Swash"/>
                <a:cs typeface="Berkshire Swash"/>
                <a:sym typeface="Berkshire Swash"/>
              </a:rPr>
              <a:t>Wake and Shake</a:t>
            </a:r>
            <a:endParaRPr sz="3300">
              <a:solidFill>
                <a:schemeClr val="dk2"/>
              </a:solidFill>
              <a:latin typeface="Berkshire Swash"/>
              <a:ea typeface="Berkshire Swash"/>
              <a:cs typeface="Berkshire Swash"/>
              <a:sym typeface="Berkshire Swash"/>
            </a:endParaRPr>
          </a:p>
        </p:txBody>
      </p:sp>
      <p:pic>
        <p:nvPicPr>
          <p:cNvPr descr="Join the exclusive DJ Raphi Team! Click now.&#10;https://www.youtube.com/channel/UCK1vX4jd9Oom-LmpcRXuzMA/join&#10;&#10;The DJ Raphi website:&#10;https://www.djraphi.com&#10;&#10;⭐ The Macarena Dance 2022 ⭐&#10;&#10;Join me on https://patreon.com/djraphi for exclusive behind-the-scenes and more.&#10;&#10;Order your own personalized message from DJ Raphi here: &#10;https://saymazeltov.com/djraphi&#10;&#10;My favorite educational product on Amazon for 2022: &#10;https://cutt.ly/EHWyWhZ&#10;&#10;My favorite digital product on Amazon for 2022: &#10;https://cutt.ly/VHWyRJz&#10;&#10;You can also sponsor and support me at: https://paypal.me/supportdjraphi/&#10;&#10;&#10;⬇️ How To Dance - Full song list ⬇️&#10;⭐Waka Waka⭐: https://youtu.be/QyHp-N6-3DY&#10;⭐Shake It Off⭐:  https://youtu.be/P2VmHFhzA1M&#10;⭐AH-YAY! DANCE⭐: https://youtu.be/UY6ZwKAM_8o&#10;⭐LEFT - RIGHT⭐:  https://youtu.be/Uz8MJytuTt8&#10;⭐Cha Cha Slide Dance⭐:  https://youtu.be/7KnVSZbl-fk&#10;⭐Coldplay X BTS - My Universe⭐: https://youtu.be/GWVBPPs1tNg&#10;⭐Old Town Road⭐: https://youtu.be/Q8yLaM7dgNI&#10;⭐Magic In The Air ⭐: https://youtu.be/2v_y4v9yrgs&#10;⭐ Baby Shark ⭐: https://youtu.be/RxCwVQGlDis&#10;⭐ Pharrell Williams - Happy ⭐: https://youtu.be/Sj0DF0rRF18&#10;⭐ GANGNAM STYLE ⭐: https://youtu.be/jjPlqrGv-lA&#10;⭐ How To Dance - Silentó - Watch Me⭐: https://youtu.be/4xU1f7HpdVk&#10;⭐ How To Dance - CUPID SHUFFLE⭐: https://youtu.be/FgZobANrbfU&#10;⭐ How To Dance - YMCA⭐: https://youtu.be/xU5ikYwR3QQ​&#10;⭐ The Latinos Dance⭐: https://youtu.be/ezTWZxnpBP4​​&#10;⭐Party Rock Anthem - LMFAO ⭐: https://youtu.be/yXO6UPOhwC0​​​&#10;⭐Cotton Eye Joe ⭐: https://youtu.be/GlJYTWxSVM4​​​&#10;⭐The Git Up Dance ⭐: https://youtu.be/9633daDM-UY​​​&#10;⭐The Bubble It Dance ⭐:  https://youtu.be/PGSJM-ZrZwg​​​&#10;⭐ Five-Minute Dance Warm-Up ⭐: https://youtu.be/EYDDtTJ6TtQ​​​&#10;⭐ Jerusalema Dance Challenge⭐: https://youtu.be/zrKyX669few​​​&#10;⭐ Can't Stop The Feeling  ⭐: https://youtu.be/rpOMTJO0pQs​​​&#10;⭐ The Macarena ⭐ : https://youtu.be/6LIkX0U6f5k​​​&#10;⭐ Follow The Leader⭐: https://youtu.be/riicsTE2TzQ​​​&#10;⭐Bruno Mars - Uptown Funk Dance ⭐ : https://youtu.be/U9Zj1BaH01c​​​&#10;⭐ Cha Cha Slide Dance⭐: https://youtu.be/I1gMUbEAUFw​​​&#10;&#10;&#10;Social media:&#10;✅  Instagram: http://instagram.com/djraphi&#10;&#10;&#10;Credits: &#10;Dancer: DJ Raphi (Raphael Nathan)&#10;Vocals and singing by Pogoda's project&#10;shorturl.at/bqBM1&#10;sound engineering - Harel Pogoda &amp; Yoni Weingarden&#10;Original Remix by DJ Braindead&#10;&#10;The Official YouTube Channel of Artist/Dancer/Choreographer DJ Raphi. &#10;&#10;Like | Share | Comment | Subscribe.&#10;Feedback is always appreciated.&#10;No Copyright infringement intended. Music is not owned by me. No Commercial use intended.&#10;&#10;&#10;&#10;The Macarena Dance Tutorial is easy fun. &#10;Macarena&#10;Macarena&#10;When I dance they call me Macarena&#10;And the boys they say que soy buena&#10;They all want me&#10;They can't have me&#10;So they all come and dance beside me&#10;Move with me&#10;Chant with me&#10;And if you're good, I'll take you home with me&#10;Move with me&#10;Chant with me&#10;And if you're good, I'll take you home with me&#10;Dale a tu cuerpo alegría Macarena&#10;Que tu cuerpo es pa' darle alegría why cosa buena&#10;Dale a tu cuerpo alegría, Macarena&#10;Hey Macarena&#10;Dale a tu cuerpo alegría Macarena&#10;Que tu cuerpo es pa' darle alegría cosa buena&#10;Dale a tu cuerpo alegría, Macarena&#10;Hey Macarena&#10;But don't you worry about my boyfriend&#10;He's a boy who's name is Victorino&#10;I don't want him&#10;Couldn't stand him&#10;He was no good so I&#10;Now come on, what was I supposed to do?&#10;He was out of town and his two friends were so fine&#10;Dale a tu cuerpo alegría Macarena&#10;Que tu cuerpo es pa' darle alegría cosa buena&#10;Dale a tu cuerpo alegría, Macarena&#10;Hey Macarena&#10;Dale a tu cuerpo alegría Macarena&#10;Que tu cuerpo es pa' darle alegría cosa buena&#10;Dale a tu cuerpo alegría, Macarena&#10;Hey Macarena&#10;Dale a tu cuerpo alegría Macarena&#10;Que tu cuerpo es pa' darle alegría cosa buena&#10;Dale a tu cuerpo alegría, Macarena&#10;Hey Macarena&#10;Dale a tu cuerpo alegría Macarena&#10;Que tu cuerpo es pa' darle alegría cosa buena&#10;Dale a tu cuerpo alegría, Macarena&#10;Hey Macarena&#10;Come and find me, my name is Macarena&#10;Always at the party con las chicas que son buena&#10;Come join me&#10;Dance with me&#10;And you fellows chant along with me&#10;Dale a tu cuerpo alegría Macarena&#10;Que tu cuerpo es pa' darle alegría cosa buena&#10;Dale a tu cuerpo alegría, Macarena&#10;Hey Macarena&#10;Dale a tu cuerpo alegría Macarena&#10;Que tu cuerpo es pa' darle alegría cosa buena&#10;Dale a tu cuerpo alegría, Macarena&#10;Hey Macarena&#10;Dale a tu cuerpo alegría Macarena&#10;Que tu cuerpo es pa' darle alegría cosa buena&#10;Dale a tu cuerpo alegría, Macarena&#10;Hey Macarena&#10;Dale a tu cuerpo alegría Macarena&#10;Que tu cuerpo es pa' darle alegría cosa buena&#10;Dale a tu cuerpo alegría, Macarena&#10;Hey Macarena&#10;Dale a tu cuerpo alegría Macarena&#10;Que tu cuerpo es pa' darle alegría cosa buena&#10;Dale a tu cuerpo alegría, Macarena&#10;Hey Macarena&#10;&#10;#macarena #Tutorial #danceworkout&#10;&#10;&#10;The Macarena Dance Tutorial is super easy!" id="152" name="Google Shape;152;p28" title="The Macarena Dance 2022">
            <a:hlinkClick r:id="rId3"/>
          </p:cNvPr>
          <p:cNvPicPr preferRelativeResize="0"/>
          <p:nvPr/>
        </p:nvPicPr>
        <p:blipFill>
          <a:blip r:embed="rId4">
            <a:alphaModFix/>
          </a:blip>
          <a:stretch>
            <a:fillRect/>
          </a:stretch>
        </p:blipFill>
        <p:spPr>
          <a:xfrm>
            <a:off x="1351975" y="936700"/>
            <a:ext cx="6440050" cy="36225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1000"/>
                                        <p:tgtEl>
                                          <p:spTgt spid="1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pic>
        <p:nvPicPr>
          <p:cNvPr id="59" name="Google Shape;59;p14"/>
          <p:cNvPicPr preferRelativeResize="0"/>
          <p:nvPr/>
        </p:nvPicPr>
        <p:blipFill>
          <a:blip r:embed="rId3">
            <a:alphaModFix/>
          </a:blip>
          <a:stretch>
            <a:fillRect/>
          </a:stretch>
        </p:blipFill>
        <p:spPr>
          <a:xfrm>
            <a:off x="6" y="6"/>
            <a:ext cx="9144000" cy="6084910"/>
          </a:xfrm>
          <a:prstGeom prst="rect">
            <a:avLst/>
          </a:prstGeom>
          <a:noFill/>
          <a:ln>
            <a:noFill/>
          </a:ln>
        </p:spPr>
      </p:pic>
      <p:sp>
        <p:nvSpPr>
          <p:cNvPr id="60" name="Google Shape;60;p14"/>
          <p:cNvSpPr txBox="1"/>
          <p:nvPr>
            <p:ph type="title"/>
          </p:nvPr>
        </p:nvSpPr>
        <p:spPr>
          <a:xfrm>
            <a:off x="225000" y="290850"/>
            <a:ext cx="8520600" cy="572700"/>
          </a:xfrm>
          <a:prstGeom prst="rect">
            <a:avLst/>
          </a:prstGeom>
          <a:noFill/>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5000">
                <a:solidFill>
                  <a:schemeClr val="lt1"/>
                </a:solidFill>
                <a:latin typeface="Berkshire Swash"/>
                <a:ea typeface="Berkshire Swash"/>
                <a:cs typeface="Berkshire Swash"/>
                <a:sym typeface="Berkshire Swash"/>
              </a:rPr>
              <a:t>Mindful Monday</a:t>
            </a:r>
            <a:endParaRPr b="1" sz="5000">
              <a:solidFill>
                <a:schemeClr val="lt1"/>
              </a:solidFill>
              <a:latin typeface="Berkshire Swash"/>
              <a:ea typeface="Berkshire Swash"/>
              <a:cs typeface="Berkshire Swash"/>
              <a:sym typeface="Berkshire Swash"/>
            </a:endParaRPr>
          </a:p>
        </p:txBody>
      </p:sp>
      <p:sp>
        <p:nvSpPr>
          <p:cNvPr id="61" name="Google Shape;61;p14"/>
          <p:cNvSpPr txBox="1"/>
          <p:nvPr>
            <p:ph idx="1" type="body"/>
          </p:nvPr>
        </p:nvSpPr>
        <p:spPr>
          <a:xfrm>
            <a:off x="225000" y="1334263"/>
            <a:ext cx="85206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1200"/>
              </a:spcAft>
              <a:buNone/>
            </a:pPr>
            <a:r>
              <a:rPr i="1" lang="en" sz="5000">
                <a:solidFill>
                  <a:schemeClr val="lt1"/>
                </a:solidFill>
                <a:latin typeface="Berkshire Swash"/>
                <a:ea typeface="Berkshire Swash"/>
                <a:cs typeface="Berkshire Swash"/>
                <a:sym typeface="Berkshire Swash"/>
              </a:rPr>
              <a:t>“ You create your own calm.</a:t>
            </a:r>
            <a:r>
              <a:rPr lang="en" sz="5000">
                <a:solidFill>
                  <a:schemeClr val="lt1"/>
                </a:solidFill>
                <a:latin typeface="Berkshire Swash"/>
                <a:ea typeface="Berkshire Swash"/>
                <a:cs typeface="Berkshire Swash"/>
                <a:sym typeface="Berkshire Swash"/>
              </a:rPr>
              <a:t>”</a:t>
            </a:r>
            <a:endParaRPr sz="5000">
              <a:solidFill>
                <a:schemeClr val="lt1"/>
              </a:solidFill>
              <a:latin typeface="Berkshire Swash"/>
              <a:ea typeface="Berkshire Swash"/>
              <a:cs typeface="Berkshire Swash"/>
              <a:sym typeface="Berkshire Swash"/>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5" name="Shape 65"/>
        <p:cNvGrpSpPr/>
        <p:nvPr/>
      </p:nvGrpSpPr>
      <p:grpSpPr>
        <a:xfrm>
          <a:off x="0" y="0"/>
          <a:ext cx="0" cy="0"/>
          <a:chOff x="0" y="0"/>
          <a:chExt cx="0" cy="0"/>
        </a:xfrm>
      </p:grpSpPr>
      <p:pic>
        <p:nvPicPr>
          <p:cNvPr descr="#Disney #Disneypiano #knopianomusic&#10;00:00 Someday My Prince Will Come  (From &quot;Snow White and the Seven Dwarfs&quot;)&#10;02:18 A Dream is a Wish Your Heart Makes  (From &quot;Cinderella&quot;)&#10;05:23 The Second Star to the Right (From &quot;Peter Pan&quot;)&#10;08:58 Part of Your World From (&quot;The Little Mermaid&quot;)&#10;12:25 Winnie The Pooh Theme Song (From &quot;Winnie The Pooh)&#10;15:24 Fly to Your Heart (From &quot;Tinker Bell&quot;)&#10;18:53 Colors of the Wind (From &quot;Pocahontas&quot;)&#10;22:36 When She Loved Me (From &quot;Toy Story2&quot;)&#10;25:38 Remember Me (From &quot;Coco&quot;)&#10;28:07 Bella Notte (From &quot;Lady and the Tramp&quot;)&#10;31:33 Le Festin (From &quot;Ratatouille&quot;)&#10;34:48 How Far I'll Go (From &quot;Moana&quot;)&#10;38:23 How Does a Moment Last Forever (From &quot;Beauty and the Beast 2017&quot;)&#10;42:05 Feed the Birds (From &quot;Mary Poppins&quot;)&#10;44:52 La La Lu (From &quot;Lady And The Tramp&quot;)&#10;47:38 A Whole New World (From &quot;Aladdin&quot;)&#10;50:34 Reflection (From &quot;Mulan&quot;)&#10;54:47 If You Can Dream (Disney Princess)&#10;58:40 Beauty and the Beast (From &quot;Beauty and the Beast&quot;)&#10;&#10;All songs Arranged and Performed by kno&#10;&#10;&quot;Studio Ghibli Summer Night Piano Collection&quot; (https://www.youtube.com/watch?v=7voSN82FGF0)&#10;is now released from Pony Canyon. Including bonus unstreamed piano track.&#10;&#10;Listen to the playlist on Spotify, Apple music and more&#10;https://lnk.to/OyasumiGhibli​&#10;​&#10;ーーーーーーーーーーーーーーーーーーーーーーーーー&#10;&#10;Arranged and Performed: kno&#10;Reproducing all or any part of the contents is prohibited without permission.&#10;All rights reserved to kno.&#10;&#10;Twitter:&#10;https://twitter.com/knopiano​&#10;​&#10;Instagram&#10;https://www.instagram.com/?hl=ja​&#10;​&#10;&#10;#knopianomusic​​ #knodisneypiano​​" id="66" name="Google Shape;66;p15" title="Disney RELAXING PIANO Collection -Sleep Music, Study Music, Calm Music (Piano Covered by kno)">
            <a:hlinkClick r:id="rId3"/>
          </p:cNvPr>
          <p:cNvPicPr preferRelativeResize="0"/>
          <p:nvPr/>
        </p:nvPicPr>
        <p:blipFill>
          <a:blip r:embed="rId4">
            <a:alphaModFix/>
          </a:blip>
          <a:stretch>
            <a:fillRect/>
          </a:stretch>
        </p:blipFill>
        <p:spPr>
          <a:xfrm>
            <a:off x="786612" y="746150"/>
            <a:ext cx="7570775" cy="4258575"/>
          </a:xfrm>
          <a:prstGeom prst="rect">
            <a:avLst/>
          </a:prstGeom>
          <a:noFill/>
          <a:ln>
            <a:noFill/>
          </a:ln>
        </p:spPr>
      </p:pic>
      <p:sp>
        <p:nvSpPr>
          <p:cNvPr id="67" name="Google Shape;67;p15"/>
          <p:cNvSpPr txBox="1"/>
          <p:nvPr/>
        </p:nvSpPr>
        <p:spPr>
          <a:xfrm>
            <a:off x="649350" y="109300"/>
            <a:ext cx="7845300" cy="75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300">
                <a:solidFill>
                  <a:schemeClr val="dk2"/>
                </a:solidFill>
                <a:latin typeface="Berkshire Swash"/>
                <a:ea typeface="Berkshire Swash"/>
                <a:cs typeface="Berkshire Swash"/>
                <a:sym typeface="Berkshire Swash"/>
              </a:rPr>
              <a:t>Calming Music for Mindfulness Colouring</a:t>
            </a:r>
            <a:endParaRPr sz="3300">
              <a:solidFill>
                <a:schemeClr val="dk2"/>
              </a:solidFill>
              <a:latin typeface="Berkshire Swash"/>
              <a:ea typeface="Berkshire Swash"/>
              <a:cs typeface="Berkshire Swash"/>
              <a:sym typeface="Berkshire Swash"/>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1" name="Shape 71"/>
        <p:cNvGrpSpPr/>
        <p:nvPr/>
      </p:nvGrpSpPr>
      <p:grpSpPr>
        <a:xfrm>
          <a:off x="0" y="0"/>
          <a:ext cx="0" cy="0"/>
          <a:chOff x="0" y="0"/>
          <a:chExt cx="0" cy="0"/>
        </a:xfrm>
      </p:grpSpPr>
      <p:pic>
        <p:nvPicPr>
          <p:cNvPr descr="Practice melting away that icky frozen feeling you get when you're scared, frustrated, or angry.&#10;&#10;#GoNoodle #Flow&#10;&#10;Want to check out more FREE videos like this? Visit GoNoodle.com to unlock tons of features that kids (and adults) love! Create a profile for you, your classrooms or kids to easily find your favorite videos and content!&#10;https://www.gonoodle.com/?utm_source=YouTube&amp;campaign=metadata&#10;&#10;&#10;Subscribe for all things GoNoodle!&#10;https://www.youtube.com/c/GoNoodle?sub_confirmation=1 &#10;&#10;&#10;Check out more camp themed songs and activities on the GoNoodle Moose Tube channel!&#10;https://www.gonoodle.com/tags/WwJQ12/moose-tube?utm_source=YouTube&amp;campaign=metadata&#10;&#10;&#10;Check out more educational songs and activities to get down, get funky, and get schooled with the Blazer Fresh crew! &#10;https://www.gonoodle.com/tags/AYKMb2/blazer-fresh?utm_source=YouTube&amp;campaign=metadata &#10;&#10;&#10;GoNoodle: The Good Energy Company&#10;The idea behind GoNoodle® is simple: be a force of joy, health, and self-discovery for kids and the adults who love them. We power the good energy of kids where they are today: online, IRL at schools and home, and in the metaverse and beyond grounding them in the joy of being silly, mindful, and curious.&#10;&#10;&#10;Visit GoNoodle : https://www.gonoodle.com/?utm_source=YouTube&amp;utm_medium=metadata&#10;&#10;&#10;Listen to The Best Of GoNoodle: https://GoNoodle.lnk.to/BestOfPlaylistID&#10;Apple Music: https://music.apple.com/us/artist/gonoodle/1525807283 &#10;Spotify: https://open.spotify.com/artist/13QcQR3aMDTgC8jdNqSx4f?si=hw1j9wndTrC4ga1d3jSkKw &#10;Amazon Music: https://music.amazon.com/artists/B08FWXSL75/gonoodle?marketplaceId=ATVPDKIKX0DER&amp;musicTerritory=US&amp;ref=dm_sh_mFqNJIB9wzdLkfcrXCjhfKu41 &#10;&#10;Like us on Facebook: https://www.facebook.com/GoNoodleInc&#10;Follow Us On Instagram: https://www.instagram.com/gonoodle/  &#10;Follow Us On Twitter: https://twitter.com/GoNoodle  &#10;&#10;&#10;Melting Exercise - Learn To Destress | Guided Meditiation For Kids | Breathing Exercises | GoNoodle&#10;https://youtu.be/fTzXFPh6CPI" id="72" name="Google Shape;72;p16" title="Melting Exercise - Learn To Destress | Guided Meditation For Kids | Breathing Exercises | GoNoodle">
            <a:hlinkClick r:id="rId3"/>
          </p:cNvPr>
          <p:cNvPicPr preferRelativeResize="0"/>
          <p:nvPr/>
        </p:nvPicPr>
        <p:blipFill>
          <a:blip r:embed="rId4">
            <a:alphaModFix/>
          </a:blip>
          <a:stretch>
            <a:fillRect/>
          </a:stretch>
        </p:blipFill>
        <p:spPr>
          <a:xfrm>
            <a:off x="990400" y="947025"/>
            <a:ext cx="7046825" cy="3963850"/>
          </a:xfrm>
          <a:prstGeom prst="rect">
            <a:avLst/>
          </a:prstGeom>
          <a:noFill/>
          <a:ln>
            <a:noFill/>
          </a:ln>
        </p:spPr>
      </p:pic>
      <p:sp>
        <p:nvSpPr>
          <p:cNvPr id="73" name="Google Shape;73;p16"/>
          <p:cNvSpPr txBox="1"/>
          <p:nvPr/>
        </p:nvSpPr>
        <p:spPr>
          <a:xfrm>
            <a:off x="649350" y="109300"/>
            <a:ext cx="7845300" cy="75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300">
                <a:solidFill>
                  <a:schemeClr val="dk2"/>
                </a:solidFill>
                <a:latin typeface="Berkshire Swash"/>
                <a:ea typeface="Berkshire Swash"/>
                <a:cs typeface="Berkshire Swash"/>
                <a:sym typeface="Berkshire Swash"/>
              </a:rPr>
              <a:t>Guided Meditation </a:t>
            </a:r>
            <a:endParaRPr sz="3300">
              <a:solidFill>
                <a:schemeClr val="dk2"/>
              </a:solidFill>
              <a:latin typeface="Berkshire Swash"/>
              <a:ea typeface="Berkshire Swash"/>
              <a:cs typeface="Berkshire Swash"/>
              <a:sym typeface="Berkshire Swash"/>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pic>
        <p:nvPicPr>
          <p:cNvPr id="78" name="Google Shape;78;p17"/>
          <p:cNvPicPr preferRelativeResize="0"/>
          <p:nvPr/>
        </p:nvPicPr>
        <p:blipFill>
          <a:blip r:embed="rId3">
            <a:alphaModFix/>
          </a:blip>
          <a:stretch>
            <a:fillRect/>
          </a:stretch>
        </p:blipFill>
        <p:spPr>
          <a:xfrm>
            <a:off x="93118" y="-145320"/>
            <a:ext cx="8957775" cy="5960975"/>
          </a:xfrm>
          <a:prstGeom prst="rect">
            <a:avLst/>
          </a:prstGeom>
          <a:noFill/>
          <a:ln>
            <a:noFill/>
          </a:ln>
        </p:spPr>
      </p:pic>
      <p:sp>
        <p:nvSpPr>
          <p:cNvPr id="79" name="Google Shape;79;p17"/>
          <p:cNvSpPr txBox="1"/>
          <p:nvPr>
            <p:ph type="title"/>
          </p:nvPr>
        </p:nvSpPr>
        <p:spPr>
          <a:xfrm>
            <a:off x="225000" y="290850"/>
            <a:ext cx="8520600" cy="572700"/>
          </a:xfrm>
          <a:prstGeom prst="rect">
            <a:avLst/>
          </a:prstGeom>
          <a:noFill/>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5000">
                <a:solidFill>
                  <a:schemeClr val="lt1"/>
                </a:solidFill>
                <a:latin typeface="Berkshire Swash"/>
                <a:ea typeface="Berkshire Swash"/>
                <a:cs typeface="Berkshire Swash"/>
                <a:sym typeface="Berkshire Swash"/>
              </a:rPr>
              <a:t>Thought</a:t>
            </a:r>
            <a:r>
              <a:rPr b="1" lang="en" sz="5000">
                <a:solidFill>
                  <a:schemeClr val="lt1"/>
                </a:solidFill>
                <a:latin typeface="Berkshire Swash"/>
                <a:ea typeface="Berkshire Swash"/>
                <a:cs typeface="Berkshire Swash"/>
                <a:sym typeface="Berkshire Swash"/>
              </a:rPr>
              <a:t>ful Tuesday</a:t>
            </a:r>
            <a:endParaRPr b="1" sz="5000">
              <a:solidFill>
                <a:schemeClr val="lt1"/>
              </a:solidFill>
              <a:latin typeface="Berkshire Swash"/>
              <a:ea typeface="Berkshire Swash"/>
              <a:cs typeface="Berkshire Swash"/>
              <a:sym typeface="Berkshire Swash"/>
            </a:endParaRPr>
          </a:p>
        </p:txBody>
      </p:sp>
      <p:sp>
        <p:nvSpPr>
          <p:cNvPr id="80" name="Google Shape;80;p17"/>
          <p:cNvSpPr txBox="1"/>
          <p:nvPr>
            <p:ph idx="1" type="body"/>
          </p:nvPr>
        </p:nvSpPr>
        <p:spPr>
          <a:xfrm>
            <a:off x="225000" y="1233138"/>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ctr">
              <a:spcBef>
                <a:spcPts val="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t/>
            </a:r>
            <a:endParaRPr b="1" sz="2100">
              <a:solidFill>
                <a:schemeClr val="dk1"/>
              </a:solidFill>
              <a:latin typeface="Delius"/>
              <a:ea typeface="Delius"/>
              <a:cs typeface="Delius"/>
              <a:sym typeface="Delius"/>
            </a:endParaRPr>
          </a:p>
          <a:p>
            <a:pPr indent="0" lvl="0" marL="0" rtl="0" algn="ctr">
              <a:spcBef>
                <a:spcPts val="1200"/>
              </a:spcBef>
              <a:spcAft>
                <a:spcPts val="0"/>
              </a:spcAft>
              <a:buNone/>
            </a:pPr>
            <a:r>
              <a:rPr i="1" lang="en" sz="5731">
                <a:solidFill>
                  <a:schemeClr val="lt1"/>
                </a:solidFill>
                <a:latin typeface="Berkshire Swash"/>
                <a:ea typeface="Berkshire Swash"/>
                <a:cs typeface="Berkshire Swash"/>
                <a:sym typeface="Berkshire Swash"/>
              </a:rPr>
              <a:t>“ Be the reason someone smiles today!’’</a:t>
            </a:r>
            <a:endParaRPr sz="5731">
              <a:solidFill>
                <a:schemeClr val="lt1"/>
              </a:solidFill>
              <a:latin typeface="Berkshire Swash"/>
              <a:ea typeface="Berkshire Swash"/>
              <a:cs typeface="Berkshire Swash"/>
              <a:sym typeface="Berkshire Swash"/>
            </a:endParaRPr>
          </a:p>
          <a:p>
            <a:pPr indent="0" lvl="0" marL="0" rtl="0" algn="ctr">
              <a:spcBef>
                <a:spcPts val="1200"/>
              </a:spcBef>
              <a:spcAft>
                <a:spcPts val="1200"/>
              </a:spcAft>
              <a:buNone/>
            </a:pPr>
            <a:r>
              <a:t/>
            </a:r>
            <a:endParaRPr sz="5000">
              <a:solidFill>
                <a:schemeClr val="lt1"/>
              </a:solidFill>
              <a:latin typeface="Berkshire Swash"/>
              <a:ea typeface="Berkshire Swash"/>
              <a:cs typeface="Berkshire Swash"/>
              <a:sym typeface="Berkshire Swash"/>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pic>
        <p:nvPicPr>
          <p:cNvPr descr="Easy strategies that help children focus on reasons to be grateful can really help them get through challenging times.&#10;&#10;Sesame Street in Communities brings free video content of everyone's favorite, furry Muppet friends as they help children and the adults in their lives reach their highest potential. Grover and the gang will tackle a variety of topics that face children in the areas of health and well-being, school readiness, and emotional well-being. Some of the content and topics presented are more sensitive, so you should preview these videos before sharing with a child. For free resources and tips, follow us at http://www.facebook.com/SesameStreetI... or visit us at https://SesameStreetinCommunities.org&#10; &#10;Sesame Street is a production of Sesame Workshop, a nonprofit educational organization. The Workshop produces Sesame Street programs, seen in over 150 countries, and other acclaimed shows, including The Electric Company. Beyond television, the Workshop produces content for multiple media platforms on a wide range of issues including literacy and numeracy, emotional well-being, health and wellness, and respect and understanding. Learn more at http://www.sesamestreet.org." id="85" name="Google Shape;85;p18" title="Gratitude">
            <a:hlinkClick r:id="rId3"/>
          </p:cNvPr>
          <p:cNvPicPr preferRelativeResize="0"/>
          <p:nvPr/>
        </p:nvPicPr>
        <p:blipFill>
          <a:blip r:embed="rId4">
            <a:alphaModFix/>
          </a:blip>
          <a:stretch>
            <a:fillRect/>
          </a:stretch>
        </p:blipFill>
        <p:spPr>
          <a:xfrm>
            <a:off x="928825" y="2018825"/>
            <a:ext cx="4747625" cy="2670550"/>
          </a:xfrm>
          <a:prstGeom prst="rect">
            <a:avLst/>
          </a:prstGeom>
          <a:noFill/>
          <a:ln>
            <a:noFill/>
          </a:ln>
        </p:spPr>
      </p:pic>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120">
                <a:latin typeface="Berkshire Swash"/>
                <a:ea typeface="Berkshire Swash"/>
                <a:cs typeface="Berkshire Swash"/>
                <a:sym typeface="Berkshire Swash"/>
              </a:rPr>
              <a:t>Gratitude Video (infants-2nd)</a:t>
            </a:r>
            <a:endParaRPr sz="3120">
              <a:latin typeface="Berkshire Swash"/>
              <a:ea typeface="Berkshire Swash"/>
              <a:cs typeface="Berkshire Swash"/>
              <a:sym typeface="Berkshire Swash"/>
            </a:endParaRPr>
          </a:p>
        </p:txBody>
      </p:sp>
      <p:sp>
        <p:nvSpPr>
          <p:cNvPr id="87" name="Google Shape;87;p18"/>
          <p:cNvSpPr/>
          <p:nvPr/>
        </p:nvSpPr>
        <p:spPr>
          <a:xfrm>
            <a:off x="5292125" y="1017725"/>
            <a:ext cx="3736200" cy="1634400"/>
          </a:xfrm>
          <a:prstGeom prst="wedgeEllipseCallout">
            <a:avLst>
              <a:gd fmla="val -31410" name="adj1"/>
              <a:gd fmla="val 65225" name="adj2"/>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8"/>
          <p:cNvSpPr txBox="1"/>
          <p:nvPr/>
        </p:nvSpPr>
        <p:spPr>
          <a:xfrm>
            <a:off x="5462525" y="1366625"/>
            <a:ext cx="3395400" cy="30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Delius"/>
                <a:ea typeface="Delius"/>
                <a:cs typeface="Delius"/>
                <a:sym typeface="Delius"/>
              </a:rPr>
              <a:t>What are you thankful for?</a:t>
            </a:r>
            <a:endParaRPr b="1" sz="1800">
              <a:solidFill>
                <a:schemeClr val="dk2"/>
              </a:solidFill>
              <a:latin typeface="Delius"/>
              <a:ea typeface="Delius"/>
              <a:cs typeface="Delius"/>
              <a:sym typeface="Delius"/>
            </a:endParaRPr>
          </a:p>
          <a:p>
            <a:pPr indent="0" lvl="0" marL="0" rtl="0" algn="ctr">
              <a:spcBef>
                <a:spcPts val="0"/>
              </a:spcBef>
              <a:spcAft>
                <a:spcPts val="0"/>
              </a:spcAft>
              <a:buNone/>
            </a:pPr>
            <a:r>
              <a:rPr b="1" lang="en" sz="1800">
                <a:solidFill>
                  <a:schemeClr val="dk2"/>
                </a:solidFill>
                <a:latin typeface="Delius"/>
                <a:ea typeface="Delius"/>
                <a:cs typeface="Delius"/>
                <a:sym typeface="Delius"/>
              </a:rPr>
              <a:t>Draw it on a leaf to be added to our school’s gratitude tree!</a:t>
            </a:r>
            <a:endParaRPr b="1" sz="1800">
              <a:solidFill>
                <a:schemeClr val="dk2"/>
              </a:solidFill>
              <a:latin typeface="Delius"/>
              <a:ea typeface="Delius"/>
              <a:cs typeface="Delius"/>
              <a:sym typeface="Deliu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5"/>
                                        </p:tgtEl>
                                        <p:attrNameLst>
                                          <p:attrName>style.visibility</p:attrName>
                                        </p:attrNameLst>
                                      </p:cBhvr>
                                      <p:to>
                                        <p:strVal val="visible"/>
                                      </p:to>
                                    </p:set>
                                    <p:animEffect filter="fade" transition="in">
                                      <p:cBhvr>
                                        <p:cTn dur="1000"/>
                                        <p:tgtEl>
                                          <p:spTgt spid="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pic>
        <p:nvPicPr>
          <p:cNvPr descr="Pop over to https://learningmole.com/pricing/ to subscribe and access over 2000 fabulous educational videos AND we are offering the first 6 months subscription for just £1.99 p/m on all our student and teacher plans.&#10;&#10;#mentalhealthawareness #mentalhealthmatters #mentalheathkids&#10;#gratitude&#10;&#10;Welcome to our latest video. Here, we'll be sharing a handful of simple and engaging activities that can help your little ones appreciate the beauty of gratitude.&#10;&#10;Gratitude is a powerful emotion that helps us recognize and appreciate the positive things in our lives. Instilling this habit in children from a young age can contribute to their overall happiness and well-being.&#10;&#10;In this video, we'll explore five creative and kid-friendly methods to practice gratitude:&#10;&#10;Gratitude Journaling: Encourages children to express their thankfulness by writing or drawing about things they are grateful for in a dedicated journal.&#10;&#10;Gratitude Jar: A fun, hands-on activity where kids write what they're thankful for on small pieces of paper and collect them in a special jar.&#10;&#10;Gratitude Scavenger Hunt: A playful twist on expressing gratitude, where children seek out things they appreciate in their surroundings.&#10;&#10;Bedtime Gratitude Ritual: A calming bedtime routine where children reflect on their day and express gratitude for their favorite moments.&#10;&#10;Thank You Notes: A classic way to show appreciation, teaching children the value of expressing gratitude towards others.&#10;&#10;We hope these activities inspire you and your children to make gratitude a regular part of your lives. Remember, gratitude isn't just for Thanksgiving - it's a habit that can make every day feel special!&#10;&#10;Don't forget to give this video a thumbs up if you found it helpful, and subscribe to our channel for more insightful content. Leave a comment down below about how you and your children practice gratitude—we'd love to hear your stories!" id="93" name="Google Shape;93;p19" title="Gratitude for Kids - What is Gratitude? - How can kids practice gratitude -Mental Wellbeing for Kids">
            <a:hlinkClick r:id="rId3"/>
          </p:cNvPr>
          <p:cNvPicPr preferRelativeResize="0"/>
          <p:nvPr/>
        </p:nvPicPr>
        <p:blipFill>
          <a:blip r:embed="rId4">
            <a:alphaModFix/>
          </a:blip>
          <a:stretch>
            <a:fillRect/>
          </a:stretch>
        </p:blipFill>
        <p:spPr>
          <a:xfrm>
            <a:off x="199101" y="1600575"/>
            <a:ext cx="6133225" cy="3449950"/>
          </a:xfrm>
          <a:prstGeom prst="rect">
            <a:avLst/>
          </a:prstGeom>
          <a:noFill/>
          <a:ln>
            <a:noFill/>
          </a:ln>
        </p:spPr>
      </p:pic>
      <p:sp>
        <p:nvSpPr>
          <p:cNvPr id="94" name="Google Shape;94;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120">
                <a:latin typeface="Berkshire Swash"/>
                <a:ea typeface="Berkshire Swash"/>
                <a:cs typeface="Berkshire Swash"/>
                <a:sym typeface="Berkshire Swash"/>
              </a:rPr>
              <a:t>Gratitude Video (3rd-6th)</a:t>
            </a:r>
            <a:endParaRPr sz="3120">
              <a:latin typeface="Berkshire Swash"/>
              <a:ea typeface="Berkshire Swash"/>
              <a:cs typeface="Berkshire Swash"/>
              <a:sym typeface="Berkshire Swash"/>
            </a:endParaRPr>
          </a:p>
        </p:txBody>
      </p:sp>
      <p:sp>
        <p:nvSpPr>
          <p:cNvPr id="95" name="Google Shape;95;p19"/>
          <p:cNvSpPr/>
          <p:nvPr/>
        </p:nvSpPr>
        <p:spPr>
          <a:xfrm>
            <a:off x="5906275" y="815450"/>
            <a:ext cx="3468900" cy="1432200"/>
          </a:xfrm>
          <a:prstGeom prst="wedgeEllipseCallout">
            <a:avLst>
              <a:gd fmla="val -31410" name="adj1"/>
              <a:gd fmla="val 65225" name="adj2"/>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6" name="Google Shape;96;p19"/>
          <p:cNvSpPr txBox="1"/>
          <p:nvPr/>
        </p:nvSpPr>
        <p:spPr>
          <a:xfrm>
            <a:off x="5943025" y="1099725"/>
            <a:ext cx="3395400" cy="30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700">
                <a:solidFill>
                  <a:schemeClr val="dk2"/>
                </a:solidFill>
                <a:latin typeface="Delius"/>
                <a:ea typeface="Delius"/>
                <a:cs typeface="Delius"/>
                <a:sym typeface="Delius"/>
              </a:rPr>
              <a:t>What are you thankful for?</a:t>
            </a:r>
            <a:endParaRPr b="1" sz="1700">
              <a:solidFill>
                <a:schemeClr val="dk2"/>
              </a:solidFill>
              <a:latin typeface="Delius"/>
              <a:ea typeface="Delius"/>
              <a:cs typeface="Delius"/>
              <a:sym typeface="Delius"/>
            </a:endParaRPr>
          </a:p>
          <a:p>
            <a:pPr indent="0" lvl="0" marL="0" rtl="0" algn="ctr">
              <a:spcBef>
                <a:spcPts val="0"/>
              </a:spcBef>
              <a:spcAft>
                <a:spcPts val="0"/>
              </a:spcAft>
              <a:buNone/>
            </a:pPr>
            <a:r>
              <a:rPr b="1" lang="en" sz="1700">
                <a:solidFill>
                  <a:schemeClr val="dk2"/>
                </a:solidFill>
                <a:latin typeface="Delius"/>
                <a:ea typeface="Delius"/>
                <a:cs typeface="Delius"/>
                <a:sym typeface="Delius"/>
              </a:rPr>
              <a:t>Draw it on a leaf to be added to our school’s gratitude tree</a:t>
            </a:r>
            <a:r>
              <a:rPr b="1" lang="en" sz="1800">
                <a:solidFill>
                  <a:schemeClr val="dk2"/>
                </a:solidFill>
                <a:latin typeface="Delius"/>
                <a:ea typeface="Delius"/>
                <a:cs typeface="Delius"/>
                <a:sym typeface="Delius"/>
              </a:rPr>
              <a:t>!</a:t>
            </a:r>
            <a:endParaRPr b="1" sz="1800">
              <a:solidFill>
                <a:schemeClr val="dk2"/>
              </a:solidFill>
              <a:latin typeface="Delius"/>
              <a:ea typeface="Delius"/>
              <a:cs typeface="Delius"/>
              <a:sym typeface="Deliu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20"/>
          <p:cNvPicPr preferRelativeResize="0"/>
          <p:nvPr/>
        </p:nvPicPr>
        <p:blipFill>
          <a:blip r:embed="rId3">
            <a:alphaModFix/>
          </a:blip>
          <a:stretch>
            <a:fillRect/>
          </a:stretch>
        </p:blipFill>
        <p:spPr>
          <a:xfrm>
            <a:off x="1042862" y="691825"/>
            <a:ext cx="7058275" cy="4234950"/>
          </a:xfrm>
          <a:prstGeom prst="rect">
            <a:avLst/>
          </a:prstGeom>
          <a:noFill/>
          <a:ln>
            <a:noFill/>
          </a:ln>
        </p:spPr>
      </p:pic>
      <p:sp>
        <p:nvSpPr>
          <p:cNvPr id="102" name="Google Shape;102;p20"/>
          <p:cNvSpPr/>
          <p:nvPr/>
        </p:nvSpPr>
        <p:spPr>
          <a:xfrm>
            <a:off x="5971175" y="0"/>
            <a:ext cx="3395400" cy="1611900"/>
          </a:xfrm>
          <a:prstGeom prst="cloudCallout">
            <a:avLst>
              <a:gd fmla="val -20833" name="adj1"/>
              <a:gd fmla="val 62500" name="adj2"/>
            </a:avLst>
          </a:prstGeom>
          <a:solidFill>
            <a:srgbClr val="EAD1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3" name="Google Shape;103;p20"/>
          <p:cNvSpPr txBox="1"/>
          <p:nvPr/>
        </p:nvSpPr>
        <p:spPr>
          <a:xfrm>
            <a:off x="6130175" y="224900"/>
            <a:ext cx="3077400" cy="563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800">
                <a:solidFill>
                  <a:schemeClr val="dk2"/>
                </a:solidFill>
                <a:latin typeface="Delius"/>
                <a:ea typeface="Delius"/>
                <a:cs typeface="Delius"/>
                <a:sym typeface="Delius"/>
              </a:rPr>
              <a:t>Colour/design/ write a thank you card for </a:t>
            </a:r>
            <a:r>
              <a:rPr b="1" lang="en" sz="1800">
                <a:solidFill>
                  <a:schemeClr val="dk2"/>
                </a:solidFill>
                <a:latin typeface="Delius"/>
                <a:ea typeface="Delius"/>
                <a:cs typeface="Delius"/>
                <a:sym typeface="Delius"/>
              </a:rPr>
              <a:t>someone</a:t>
            </a:r>
            <a:r>
              <a:rPr b="1" lang="en" sz="1800">
                <a:solidFill>
                  <a:schemeClr val="dk2"/>
                </a:solidFill>
                <a:latin typeface="Delius"/>
                <a:ea typeface="Delius"/>
                <a:cs typeface="Delius"/>
                <a:sym typeface="Delius"/>
              </a:rPr>
              <a:t> you are thankful for!</a:t>
            </a:r>
            <a:endParaRPr b="1" sz="1800">
              <a:solidFill>
                <a:schemeClr val="dk2"/>
              </a:solidFill>
              <a:latin typeface="Delius"/>
              <a:ea typeface="Delius"/>
              <a:cs typeface="Delius"/>
              <a:sym typeface="Deliu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pic>
        <p:nvPicPr>
          <p:cNvPr id="108" name="Google Shape;108;p21" title="Have you filled a bucket today? READ ALOUD 📚">
            <a:hlinkClick r:id="rId3"/>
          </p:cNvPr>
          <p:cNvPicPr preferRelativeResize="0"/>
          <p:nvPr/>
        </p:nvPicPr>
        <p:blipFill>
          <a:blip r:embed="rId4">
            <a:alphaModFix/>
          </a:blip>
          <a:stretch>
            <a:fillRect/>
          </a:stretch>
        </p:blipFill>
        <p:spPr>
          <a:xfrm>
            <a:off x="463425" y="260675"/>
            <a:ext cx="8217150" cy="46221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1000"/>
                                        <p:tgtEl>
                                          <p:spTgt spid="1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